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</p:sldIdLst>
  <p:sldSz cx="25199975" cy="359997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7A3F45"/>
    <a:srgbClr val="9416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574" autoAdjust="0"/>
    <p:restoredTop sz="94660"/>
  </p:normalViewPr>
  <p:slideViewPr>
    <p:cSldViewPr snapToGrid="0">
      <p:cViewPr>
        <p:scale>
          <a:sx n="63" d="100"/>
          <a:sy n="63" d="100"/>
        </p:scale>
        <p:origin x="968" y="-7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mmaterenzi/Desktop/Magistrale/Laurea/Dati/Valutazione%20sensorial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cap="none" spc="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r>
              <a:rPr lang="en-US" sz="3200" b="1" spc="0" dirty="0">
                <a:solidFill>
                  <a:srgbClr val="C00000"/>
                </a:solidFill>
              </a:rPr>
              <a:t>Sensory Emulsifier Comparison</a:t>
            </a:r>
          </a:p>
        </c:rich>
      </c:tx>
      <c:layout>
        <c:manualLayout>
          <c:xMode val="edge"/>
          <c:yMode val="edge"/>
          <c:x val="7.8748056484153742E-2"/>
          <c:y val="2.0144069338741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cap="none" spc="0" baseline="0">
              <a:solidFill>
                <a:srgbClr val="C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1013565716098362"/>
          <c:y val="0.28880131250874042"/>
          <c:w val="0.55014396210570971"/>
          <c:h val="0.64653102711995059"/>
        </c:manualLayout>
      </c:layout>
      <c:radarChart>
        <c:radarStyle val="marker"/>
        <c:varyColors val="0"/>
        <c:ser>
          <c:idx val="0"/>
          <c:order val="0"/>
          <c:tx>
            <c:strRef>
              <c:f>'VALUTAZIONE SENSORIALE'!$C$13</c:f>
              <c:strCache>
                <c:ptCount val="1"/>
                <c:pt idx="0">
                  <c:v>ESTER BLEND</c:v>
                </c:pt>
              </c:strCache>
            </c:strRef>
          </c:tx>
          <c:spPr>
            <a:ln w="15875" cap="rnd">
              <a:solidFill>
                <a:schemeClr val="accent1"/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marker>
            <c:symbol val="circle"/>
            <c:size val="4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marker>
          <c:cat>
            <c:strRef>
              <c:f>'VALUTAZIONE SENSORIALE'!$B$14:$B$20</c:f>
              <c:strCache>
                <c:ptCount val="7"/>
                <c:pt idx="0">
                  <c:v>PICKUP</c:v>
                </c:pt>
                <c:pt idx="1">
                  <c:v>THICKNESS</c:v>
                </c:pt>
                <c:pt idx="2">
                  <c:v>SPREADABILITY</c:v>
                </c:pt>
                <c:pt idx="3">
                  <c:v>SOAPING EFFECT</c:v>
                </c:pt>
                <c:pt idx="4">
                  <c:v>ABSORPTION RATE</c:v>
                </c:pt>
                <c:pt idx="5">
                  <c:v>SHINE EFFECT</c:v>
                </c:pt>
                <c:pt idx="6">
                  <c:v>RESIDUAL AMOUNT</c:v>
                </c:pt>
              </c:strCache>
            </c:strRef>
          </c:cat>
          <c:val>
            <c:numRef>
              <c:f>'VALUTAZIONE SENSORIALE'!$C$14:$C$20</c:f>
              <c:numCache>
                <c:formatCode>0.0</c:formatCode>
                <c:ptCount val="7"/>
                <c:pt idx="0">
                  <c:v>3</c:v>
                </c:pt>
                <c:pt idx="1">
                  <c:v>3</c:v>
                </c:pt>
                <c:pt idx="2">
                  <c:v>7.9</c:v>
                </c:pt>
                <c:pt idx="3">
                  <c:v>2.2000000000000002</c:v>
                </c:pt>
                <c:pt idx="4">
                  <c:v>5.8</c:v>
                </c:pt>
                <c:pt idx="5">
                  <c:v>5.8</c:v>
                </c:pt>
                <c:pt idx="6">
                  <c:v>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2F-B94E-9222-C7E3D8780966}"/>
            </c:ext>
          </c:extLst>
        </c:ser>
        <c:ser>
          <c:idx val="1"/>
          <c:order val="1"/>
          <c:tx>
            <c:strRef>
              <c:f>'VALUTAZIONE SENSORIALE'!$D$13</c:f>
              <c:strCache>
                <c:ptCount val="1"/>
                <c:pt idx="0">
                  <c:v>ALKYL GLUCOSIDE</c:v>
                </c:pt>
              </c:strCache>
            </c:strRef>
          </c:tx>
          <c:spPr>
            <a:ln w="15875" cap="rnd">
              <a:solidFill>
                <a:schemeClr val="accent2">
                  <a:lumMod val="40000"/>
                  <a:lumOff val="60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marker>
            <c:symbol val="circle"/>
            <c:size val="4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lumMod val="60000"/>
                    <a:lumOff val="40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marker>
          <c:cat>
            <c:strRef>
              <c:f>'VALUTAZIONE SENSORIALE'!$B$14:$B$20</c:f>
              <c:strCache>
                <c:ptCount val="7"/>
                <c:pt idx="0">
                  <c:v>PICKUP</c:v>
                </c:pt>
                <c:pt idx="1">
                  <c:v>THICKNESS</c:v>
                </c:pt>
                <c:pt idx="2">
                  <c:v>SPREADABILITY</c:v>
                </c:pt>
                <c:pt idx="3">
                  <c:v>SOAPING EFFECT</c:v>
                </c:pt>
                <c:pt idx="4">
                  <c:v>ABSORPTION RATE</c:v>
                </c:pt>
                <c:pt idx="5">
                  <c:v>SHINE EFFECT</c:v>
                </c:pt>
                <c:pt idx="6">
                  <c:v>RESIDUAL AMOUNT</c:v>
                </c:pt>
              </c:strCache>
            </c:strRef>
          </c:cat>
          <c:val>
            <c:numRef>
              <c:f>'VALUTAZIONE SENSORIALE'!$D$14:$D$20</c:f>
              <c:numCache>
                <c:formatCode>0.0</c:formatCode>
                <c:ptCount val="7"/>
                <c:pt idx="0">
                  <c:v>7</c:v>
                </c:pt>
                <c:pt idx="1">
                  <c:v>6.6</c:v>
                </c:pt>
                <c:pt idx="2">
                  <c:v>6.8</c:v>
                </c:pt>
                <c:pt idx="3">
                  <c:v>7.5</c:v>
                </c:pt>
                <c:pt idx="4">
                  <c:v>4.2</c:v>
                </c:pt>
                <c:pt idx="5">
                  <c:v>7.4</c:v>
                </c:pt>
                <c:pt idx="6">
                  <c:v>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2F-B94E-9222-C7E3D8780966}"/>
            </c:ext>
          </c:extLst>
        </c:ser>
        <c:ser>
          <c:idx val="2"/>
          <c:order val="2"/>
          <c:tx>
            <c:strRef>
              <c:f>'VALUTAZIONE SENSORIALE'!$E$13</c:f>
              <c:strCache>
                <c:ptCount val="1"/>
                <c:pt idx="0">
                  <c:v>MODIFIED STARCH</c:v>
                </c:pt>
              </c:strCache>
            </c:strRef>
          </c:tx>
          <c:spPr>
            <a:ln w="15875" cap="rnd">
              <a:solidFill>
                <a:schemeClr val="accent3"/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marker>
            <c:symbol val="circle"/>
            <c:size val="4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marker>
          <c:cat>
            <c:strRef>
              <c:f>'VALUTAZIONE SENSORIALE'!$B$14:$B$20</c:f>
              <c:strCache>
                <c:ptCount val="7"/>
                <c:pt idx="0">
                  <c:v>PICKUP</c:v>
                </c:pt>
                <c:pt idx="1">
                  <c:v>THICKNESS</c:v>
                </c:pt>
                <c:pt idx="2">
                  <c:v>SPREADABILITY</c:v>
                </c:pt>
                <c:pt idx="3">
                  <c:v>SOAPING EFFECT</c:v>
                </c:pt>
                <c:pt idx="4">
                  <c:v>ABSORPTION RATE</c:v>
                </c:pt>
                <c:pt idx="5">
                  <c:v>SHINE EFFECT</c:v>
                </c:pt>
                <c:pt idx="6">
                  <c:v>RESIDUAL AMOUNT</c:v>
                </c:pt>
              </c:strCache>
            </c:strRef>
          </c:cat>
          <c:val>
            <c:numRef>
              <c:f>'VALUTAZIONE SENSORIALE'!$E$14:$E$20</c:f>
              <c:numCache>
                <c:formatCode>0.0</c:formatCode>
                <c:ptCount val="7"/>
                <c:pt idx="0">
                  <c:v>7.8</c:v>
                </c:pt>
                <c:pt idx="1">
                  <c:v>6.8</c:v>
                </c:pt>
                <c:pt idx="2">
                  <c:v>6.9</c:v>
                </c:pt>
                <c:pt idx="3">
                  <c:v>3.2</c:v>
                </c:pt>
                <c:pt idx="4">
                  <c:v>6.5</c:v>
                </c:pt>
                <c:pt idx="5">
                  <c:v>4</c:v>
                </c:pt>
                <c:pt idx="6">
                  <c:v>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2F-B94E-9222-C7E3D8780966}"/>
            </c:ext>
          </c:extLst>
        </c:ser>
        <c:ser>
          <c:idx val="3"/>
          <c:order val="3"/>
          <c:tx>
            <c:strRef>
              <c:f>'VALUTAZIONE SENSORIALE'!$F$13</c:f>
              <c:strCache>
                <c:ptCount val="1"/>
                <c:pt idx="0">
                  <c:v>Max </c:v>
                </c:pt>
              </c:strCache>
            </c:strRef>
          </c:tx>
          <c:spPr>
            <a:ln w="15875" cap="rnd">
              <a:noFill/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marker>
            <c:symbol val="none"/>
          </c:marker>
          <c:cat>
            <c:strRef>
              <c:f>'VALUTAZIONE SENSORIALE'!$B$14:$B$20</c:f>
              <c:strCache>
                <c:ptCount val="7"/>
                <c:pt idx="0">
                  <c:v>PICKUP</c:v>
                </c:pt>
                <c:pt idx="1">
                  <c:v>THICKNESS</c:v>
                </c:pt>
                <c:pt idx="2">
                  <c:v>SPREADABILITY</c:v>
                </c:pt>
                <c:pt idx="3">
                  <c:v>SOAPING EFFECT</c:v>
                </c:pt>
                <c:pt idx="4">
                  <c:v>ABSORPTION RATE</c:v>
                </c:pt>
                <c:pt idx="5">
                  <c:v>SHINE EFFECT</c:v>
                </c:pt>
                <c:pt idx="6">
                  <c:v>RESIDUAL AMOUNT</c:v>
                </c:pt>
              </c:strCache>
            </c:strRef>
          </c:cat>
          <c:val>
            <c:numRef>
              <c:f>'VALUTAZIONE SENSORIALE'!$F$14:$F$20</c:f>
              <c:numCache>
                <c:formatCode>General</c:formatCode>
                <c:ptCount val="7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2F-B94E-9222-C7E3D87809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31956800"/>
        <c:axId val="1831957216"/>
      </c:radarChart>
      <c:catAx>
        <c:axId val="183195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831957216"/>
        <c:crosses val="autoZero"/>
        <c:auto val="1"/>
        <c:lblAlgn val="ctr"/>
        <c:lblOffset val="100"/>
        <c:noMultiLvlLbl val="0"/>
      </c:catAx>
      <c:valAx>
        <c:axId val="1831957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83195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66088761919949335"/>
          <c:y val="0.12801839950079405"/>
          <c:w val="0.26283593185177406"/>
          <c:h val="0.179324712888713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9998" y="5891626"/>
            <a:ext cx="21419979" cy="12533242"/>
          </a:xfrm>
        </p:spPr>
        <p:txBody>
          <a:bodyPr anchor="b"/>
          <a:lstStyle>
            <a:lvl1pPr algn="ctr">
              <a:defRPr sz="16535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997" y="18908198"/>
            <a:ext cx="18899981" cy="8691601"/>
          </a:xfrm>
        </p:spPr>
        <p:txBody>
          <a:bodyPr/>
          <a:lstStyle>
            <a:lvl1pPr marL="0" indent="0" algn="ctr">
              <a:buNone/>
              <a:defRPr sz="6614"/>
            </a:lvl1pPr>
            <a:lvl2pPr marL="1259997" indent="0" algn="ctr">
              <a:buNone/>
              <a:defRPr sz="5512"/>
            </a:lvl2pPr>
            <a:lvl3pPr marL="2519995" indent="0" algn="ctr">
              <a:buNone/>
              <a:defRPr sz="4961"/>
            </a:lvl3pPr>
            <a:lvl4pPr marL="3779992" indent="0" algn="ctr">
              <a:buNone/>
              <a:defRPr sz="4409"/>
            </a:lvl4pPr>
            <a:lvl5pPr marL="5039990" indent="0" algn="ctr">
              <a:buNone/>
              <a:defRPr sz="4409"/>
            </a:lvl5pPr>
            <a:lvl6pPr marL="6299987" indent="0" algn="ctr">
              <a:buNone/>
              <a:defRPr sz="4409"/>
            </a:lvl6pPr>
            <a:lvl7pPr marL="7559985" indent="0" algn="ctr">
              <a:buNone/>
              <a:defRPr sz="4409"/>
            </a:lvl7pPr>
            <a:lvl8pPr marL="8819982" indent="0" algn="ctr">
              <a:buNone/>
              <a:defRPr sz="4409"/>
            </a:lvl8pPr>
            <a:lvl9pPr marL="10079980" indent="0" algn="ctr">
              <a:buNone/>
              <a:defRPr sz="4409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3C884-2FD5-4ABB-9220-D4C1B5EB00E1}" type="datetimeFigureOut">
              <a:rPr lang="it-IT" smtClean="0"/>
              <a:t>06/07/26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0E9A-9B21-4D73-A218-FE5B713F24F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488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3C884-2FD5-4ABB-9220-D4C1B5EB00E1}" type="datetimeFigureOut">
              <a:rPr lang="it-IT" smtClean="0"/>
              <a:t>06/07/26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0E9A-9B21-4D73-A218-FE5B713F24F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894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375" y="8974945"/>
            <a:ext cx="21734978" cy="14974888"/>
          </a:xfrm>
        </p:spPr>
        <p:txBody>
          <a:bodyPr anchor="b"/>
          <a:lstStyle>
            <a:lvl1pPr>
              <a:defRPr sz="16535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375" y="24091502"/>
            <a:ext cx="21734978" cy="7874940"/>
          </a:xfrm>
        </p:spPr>
        <p:txBody>
          <a:bodyPr/>
          <a:lstStyle>
            <a:lvl1pPr marL="0" indent="0">
              <a:buNone/>
              <a:defRPr sz="6614">
                <a:solidFill>
                  <a:schemeClr val="tx1"/>
                </a:solidFill>
              </a:defRPr>
            </a:lvl1pPr>
            <a:lvl2pPr marL="1259997" indent="0">
              <a:buNone/>
              <a:defRPr sz="5512">
                <a:solidFill>
                  <a:schemeClr val="tx1">
                    <a:tint val="75000"/>
                  </a:schemeClr>
                </a:solidFill>
              </a:defRPr>
            </a:lvl2pPr>
            <a:lvl3pPr marL="2519995" indent="0">
              <a:buNone/>
              <a:defRPr sz="4961">
                <a:solidFill>
                  <a:schemeClr val="tx1">
                    <a:tint val="75000"/>
                  </a:schemeClr>
                </a:solidFill>
              </a:defRPr>
            </a:lvl3pPr>
            <a:lvl4pPr marL="377999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4pPr>
            <a:lvl5pPr marL="503999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5pPr>
            <a:lvl6pPr marL="6299987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6pPr>
            <a:lvl7pPr marL="7559985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7pPr>
            <a:lvl8pPr marL="881998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8pPr>
            <a:lvl9pPr marL="1007998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3C884-2FD5-4ABB-9220-D4C1B5EB00E1}" type="datetimeFigureOut">
              <a:rPr lang="it-IT" smtClean="0"/>
              <a:t>06/07/26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0E9A-9B21-4D73-A218-FE5B713F24F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9945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2498" y="9583264"/>
            <a:ext cx="10709989" cy="2284150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57488" y="9583264"/>
            <a:ext cx="10709989" cy="2284150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3C884-2FD5-4ABB-9220-D4C1B5EB00E1}" type="datetimeFigureOut">
              <a:rPr lang="it-IT" smtClean="0"/>
              <a:t>06/07/26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0E9A-9B21-4D73-A218-FE5B713F24F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5858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1" y="1916661"/>
            <a:ext cx="21734978" cy="695828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5783" y="8824938"/>
            <a:ext cx="10660769" cy="4324966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5783" y="13149904"/>
            <a:ext cx="10660769" cy="1934152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57489" y="8824938"/>
            <a:ext cx="10713272" cy="4324966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757489" y="13149904"/>
            <a:ext cx="10713272" cy="1934152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3C884-2FD5-4ABB-9220-D4C1B5EB00E1}" type="datetimeFigureOut">
              <a:rPr lang="it-IT" smtClean="0"/>
              <a:t>06/07/26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0E9A-9B21-4D73-A218-FE5B713F24F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4427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3C884-2FD5-4ABB-9220-D4C1B5EB00E1}" type="datetimeFigureOut">
              <a:rPr lang="it-IT" smtClean="0"/>
              <a:t>06/07/26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0E9A-9B21-4D73-A218-FE5B713F24F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8219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3C884-2FD5-4ABB-9220-D4C1B5EB00E1}" type="datetimeFigureOut">
              <a:rPr lang="it-IT" smtClean="0"/>
              <a:t>06/07/26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0E9A-9B21-4D73-A218-FE5B713F24F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7267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3272" y="5183304"/>
            <a:ext cx="12757487" cy="25583147"/>
          </a:xfrm>
        </p:spPr>
        <p:txBody>
          <a:bodyPr/>
          <a:lstStyle>
            <a:lvl1pPr>
              <a:defRPr sz="8819"/>
            </a:lvl1pPr>
            <a:lvl2pPr>
              <a:defRPr sz="7717"/>
            </a:lvl2pPr>
            <a:lvl3pPr>
              <a:defRPr sz="6614"/>
            </a:lvl3pPr>
            <a:lvl4pPr>
              <a:defRPr sz="5512"/>
            </a:lvl4pPr>
            <a:lvl5pPr>
              <a:defRPr sz="5512"/>
            </a:lvl5pPr>
            <a:lvl6pPr>
              <a:defRPr sz="5512"/>
            </a:lvl6pPr>
            <a:lvl7pPr>
              <a:defRPr sz="5512"/>
            </a:lvl7pPr>
            <a:lvl8pPr>
              <a:defRPr sz="5512"/>
            </a:lvl8pPr>
            <a:lvl9pPr>
              <a:defRPr sz="551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0799922"/>
            <a:ext cx="8127648" cy="20008190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3C884-2FD5-4ABB-9220-D4C1B5EB00E1}" type="datetimeFigureOut">
              <a:rPr lang="it-IT" smtClean="0"/>
              <a:t>06/07/26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0E9A-9B21-4D73-A218-FE5B713F24F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0482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713272" y="5183304"/>
            <a:ext cx="12757487" cy="25583147"/>
          </a:xfrm>
        </p:spPr>
        <p:txBody>
          <a:bodyPr anchor="t"/>
          <a:lstStyle>
            <a:lvl1pPr marL="0" indent="0">
              <a:buNone/>
              <a:defRPr sz="8819"/>
            </a:lvl1pPr>
            <a:lvl2pPr marL="1259997" indent="0">
              <a:buNone/>
              <a:defRPr sz="7717"/>
            </a:lvl2pPr>
            <a:lvl3pPr marL="2519995" indent="0">
              <a:buNone/>
              <a:defRPr sz="6614"/>
            </a:lvl3pPr>
            <a:lvl4pPr marL="3779992" indent="0">
              <a:buNone/>
              <a:defRPr sz="5512"/>
            </a:lvl4pPr>
            <a:lvl5pPr marL="5039990" indent="0">
              <a:buNone/>
              <a:defRPr sz="5512"/>
            </a:lvl5pPr>
            <a:lvl6pPr marL="6299987" indent="0">
              <a:buNone/>
              <a:defRPr sz="5512"/>
            </a:lvl6pPr>
            <a:lvl7pPr marL="7559985" indent="0">
              <a:buNone/>
              <a:defRPr sz="5512"/>
            </a:lvl7pPr>
            <a:lvl8pPr marL="8819982" indent="0">
              <a:buNone/>
              <a:defRPr sz="5512"/>
            </a:lvl8pPr>
            <a:lvl9pPr marL="10079980" indent="0">
              <a:buNone/>
              <a:defRPr sz="5512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0799922"/>
            <a:ext cx="8127648" cy="20008190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3C884-2FD5-4ABB-9220-D4C1B5EB00E1}" type="datetimeFigureOut">
              <a:rPr lang="it-IT" smtClean="0"/>
              <a:t>06/07/26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0E9A-9B21-4D73-A218-FE5B713F24F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9477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3C884-2FD5-4ABB-9220-D4C1B5EB00E1}" type="datetimeFigureOut">
              <a:rPr lang="it-IT" smtClean="0"/>
              <a:t>06/07/26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0E9A-9B21-4D73-A218-FE5B713F24F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527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033733" y="1916653"/>
            <a:ext cx="5433745" cy="30508114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2500" y="1916653"/>
            <a:ext cx="15986234" cy="30508114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3C884-2FD5-4ABB-9220-D4C1B5EB00E1}" type="datetimeFigureOut">
              <a:rPr lang="it-IT" smtClean="0"/>
              <a:t>06/07/26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0E9A-9B21-4D73-A218-FE5B713F24F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0247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99" y="9583264"/>
            <a:ext cx="21734978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3C884-2FD5-4ABB-9220-D4C1B5EB00E1}" type="datetimeFigureOut">
              <a:rPr lang="it-IT" smtClean="0"/>
              <a:t>06/07/26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10E9A-9B21-4D73-A218-FE5B713F24F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5775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519995" rtl="0" eaLnBrk="1" latinLnBrk="0" hangingPunct="1">
        <a:lnSpc>
          <a:spcPct val="90000"/>
        </a:lnSpc>
        <a:spcBef>
          <a:spcPct val="0"/>
        </a:spcBef>
        <a:buNone/>
        <a:defRPr sz="121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9999" indent="-629999" algn="l" defTabSz="2519995" rtl="0" eaLnBrk="1" latinLnBrk="0" hangingPunct="1">
        <a:lnSpc>
          <a:spcPct val="90000"/>
        </a:lnSpc>
        <a:spcBef>
          <a:spcPts val="2756"/>
        </a:spcBef>
        <a:buFont typeface="Arial" panose="020B0604020202020204" pitchFamily="34" charset="0"/>
        <a:buChar char="•"/>
        <a:defRPr sz="7717" kern="1200">
          <a:solidFill>
            <a:schemeClr val="tx1"/>
          </a:solidFill>
          <a:latin typeface="+mn-lt"/>
          <a:ea typeface="+mn-ea"/>
          <a:cs typeface="+mn-cs"/>
        </a:defRPr>
      </a:lvl1pPr>
      <a:lvl2pPr marL="188999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2pPr>
      <a:lvl3pPr marL="314999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3pPr>
      <a:lvl4pPr marL="440999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66998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92998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818998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944998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70997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1pPr>
      <a:lvl2pPr marL="125999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2pPr>
      <a:lvl3pPr marL="251999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03999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29998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755998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881998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07998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13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12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jpg"/><Relationship Id="rId10" Type="http://schemas.openxmlformats.org/officeDocument/2006/relationships/image" Target="../media/image8.jpeg"/><Relationship Id="rId4" Type="http://schemas.openxmlformats.org/officeDocument/2006/relationships/image" Target="../media/image3.jpe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E6648C11-FCDF-433C-BE05-DF81F0BA2F5C}"/>
              </a:ext>
            </a:extLst>
          </p:cNvPr>
          <p:cNvSpPr/>
          <p:nvPr/>
        </p:nvSpPr>
        <p:spPr>
          <a:xfrm>
            <a:off x="550060" y="4331367"/>
            <a:ext cx="684947" cy="3898232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t-IT"/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5DE8C81A-9EAD-45A6-A023-EFC74807C693}"/>
              </a:ext>
            </a:extLst>
          </p:cNvPr>
          <p:cNvSpPr/>
          <p:nvPr/>
        </p:nvSpPr>
        <p:spPr>
          <a:xfrm>
            <a:off x="550060" y="8543872"/>
            <a:ext cx="684947" cy="11052769"/>
          </a:xfrm>
          <a:prstGeom prst="round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t-IT" dirty="0"/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F361DB9D-4045-4D10-ABA0-A7BEECB6378F}"/>
              </a:ext>
            </a:extLst>
          </p:cNvPr>
          <p:cNvSpPr/>
          <p:nvPr/>
        </p:nvSpPr>
        <p:spPr>
          <a:xfrm>
            <a:off x="550060" y="19949946"/>
            <a:ext cx="684947" cy="14692356"/>
          </a:xfrm>
          <a:prstGeom prst="round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t-IT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4CB0AB0-56A3-42DF-91AA-D65EE2218D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5199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0411BD23-BC68-4D41-BDB2-3749F8B3A89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0944" y="1213927"/>
            <a:ext cx="5901306" cy="1588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C2A8CE48-9B75-4C67-8FF3-BAA82532D3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29" y="688511"/>
            <a:ext cx="3002867" cy="3002867"/>
          </a:xfrm>
          <a:prstGeom prst="rect">
            <a:avLst/>
          </a:prstGeom>
        </p:spPr>
      </p:pic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2C155F77-98AF-48E0-91F3-BD7FD36EE6B1}"/>
              </a:ext>
            </a:extLst>
          </p:cNvPr>
          <p:cNvSpPr/>
          <p:nvPr/>
        </p:nvSpPr>
        <p:spPr>
          <a:xfrm>
            <a:off x="1676402" y="4331367"/>
            <a:ext cx="22579262" cy="3898231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AD352800-3D33-48A5-A9F2-14038508ECAE}"/>
              </a:ext>
            </a:extLst>
          </p:cNvPr>
          <p:cNvSpPr/>
          <p:nvPr/>
        </p:nvSpPr>
        <p:spPr>
          <a:xfrm>
            <a:off x="1828800" y="8605270"/>
            <a:ext cx="22579263" cy="10925399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8D82CF4E-3BFB-4D0E-932D-65595BBB0F4B}"/>
              </a:ext>
            </a:extLst>
          </p:cNvPr>
          <p:cNvSpPr/>
          <p:nvPr/>
        </p:nvSpPr>
        <p:spPr>
          <a:xfrm>
            <a:off x="1828800" y="19939347"/>
            <a:ext cx="22821115" cy="14702405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8411ACBB-3852-4BF8-9F29-AFC358ABB395}"/>
              </a:ext>
            </a:extLst>
          </p:cNvPr>
          <p:cNvSpPr txBox="1"/>
          <p:nvPr/>
        </p:nvSpPr>
        <p:spPr>
          <a:xfrm>
            <a:off x="8924950" y="4337817"/>
            <a:ext cx="75425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b="1" dirty="0">
                <a:solidFill>
                  <a:srgbClr val="002060"/>
                </a:solidFill>
                <a:latin typeface="Aptos"/>
              </a:rPr>
              <a:t>Background and </a:t>
            </a:r>
            <a:r>
              <a:rPr lang="it-IT" sz="4000" b="1" dirty="0" err="1">
                <a:solidFill>
                  <a:srgbClr val="002060"/>
                </a:solidFill>
                <a:latin typeface="Aptos"/>
              </a:rPr>
              <a:t>Aim</a:t>
            </a:r>
            <a:r>
              <a:rPr lang="it-IT" sz="4000" b="1" dirty="0">
                <a:solidFill>
                  <a:srgbClr val="002060"/>
                </a:solidFill>
                <a:latin typeface="Aptos"/>
              </a:rPr>
              <a:t> of the </a:t>
            </a:r>
            <a:r>
              <a:rPr lang="it-IT" sz="4000" b="1" dirty="0" err="1">
                <a:solidFill>
                  <a:srgbClr val="002060"/>
                </a:solidFill>
                <a:latin typeface="Aptos"/>
              </a:rPr>
              <a:t>thesis</a:t>
            </a:r>
            <a:r>
              <a:rPr lang="it-IT" sz="4000" b="1" dirty="0">
                <a:solidFill>
                  <a:srgbClr val="002060"/>
                </a:solidFill>
                <a:latin typeface="Aptos"/>
              </a:rPr>
              <a:t>: 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60C7565-36F8-48E0-AC66-8F681B93A103}"/>
              </a:ext>
            </a:extLst>
          </p:cNvPr>
          <p:cNvSpPr txBox="1"/>
          <p:nvPr/>
        </p:nvSpPr>
        <p:spPr>
          <a:xfrm>
            <a:off x="9698367" y="8682130"/>
            <a:ext cx="59957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b="1" dirty="0" err="1">
                <a:solidFill>
                  <a:srgbClr val="C00000"/>
                </a:solidFill>
                <a:latin typeface="Aptos"/>
              </a:rPr>
              <a:t>Methodology</a:t>
            </a:r>
            <a:r>
              <a:rPr lang="it-IT" sz="4000" b="1" dirty="0">
                <a:solidFill>
                  <a:srgbClr val="C00000"/>
                </a:solidFill>
                <a:latin typeface="Aptos"/>
              </a:rPr>
              <a:t> and </a:t>
            </a:r>
            <a:r>
              <a:rPr lang="it-IT" sz="4000" b="1" dirty="0" err="1">
                <a:solidFill>
                  <a:srgbClr val="C00000"/>
                </a:solidFill>
                <a:latin typeface="Aptos"/>
              </a:rPr>
              <a:t>Results</a:t>
            </a:r>
            <a:r>
              <a:rPr lang="it-IT" sz="4000" b="1" dirty="0">
                <a:solidFill>
                  <a:srgbClr val="C00000"/>
                </a:solidFill>
                <a:latin typeface="Aptos"/>
              </a:rPr>
              <a:t>: 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1F444A65-AEC5-4A46-ADB2-698082C9FCF5}"/>
              </a:ext>
            </a:extLst>
          </p:cNvPr>
          <p:cNvSpPr txBox="1"/>
          <p:nvPr/>
        </p:nvSpPr>
        <p:spPr>
          <a:xfrm>
            <a:off x="8849521" y="20111860"/>
            <a:ext cx="81778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b="1" dirty="0" err="1">
                <a:solidFill>
                  <a:schemeClr val="accent2"/>
                </a:solidFill>
                <a:latin typeface="Aptos"/>
              </a:rPr>
              <a:t>Conclusion</a:t>
            </a:r>
            <a:r>
              <a:rPr lang="it-IT" sz="4000" b="1" dirty="0">
                <a:solidFill>
                  <a:schemeClr val="accent2"/>
                </a:solidFill>
                <a:latin typeface="Aptos"/>
              </a:rPr>
              <a:t> and Future </a:t>
            </a:r>
            <a:r>
              <a:rPr lang="it-IT" sz="4000" b="1" dirty="0" err="1">
                <a:solidFill>
                  <a:schemeClr val="accent2"/>
                </a:solidFill>
                <a:latin typeface="Aptos"/>
              </a:rPr>
              <a:t>Perspectives</a:t>
            </a:r>
            <a:r>
              <a:rPr lang="it-IT" sz="4000" b="1" dirty="0">
                <a:solidFill>
                  <a:schemeClr val="accent2"/>
                </a:solidFill>
                <a:latin typeface="Aptos"/>
              </a:rPr>
              <a:t>: 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03B0F2B0-291E-4379-989F-8AB3434A01B5}"/>
              </a:ext>
            </a:extLst>
          </p:cNvPr>
          <p:cNvSpPr txBox="1"/>
          <p:nvPr/>
        </p:nvSpPr>
        <p:spPr>
          <a:xfrm>
            <a:off x="4177326" y="1610759"/>
            <a:ext cx="122509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>
                <a:solidFill>
                  <a:srgbClr val="002060"/>
                </a:solidFill>
                <a:latin typeface="Aptos"/>
              </a:rPr>
              <a:t>Candidate: Emma Terenzi</a:t>
            </a:r>
          </a:p>
          <a:p>
            <a:r>
              <a:rPr lang="it-IT" sz="4000" b="1" dirty="0" err="1">
                <a:solidFill>
                  <a:srgbClr val="002060"/>
                </a:solidFill>
                <a:latin typeface="Aptos"/>
              </a:rPr>
              <a:t>Academic</a:t>
            </a:r>
            <a:r>
              <a:rPr lang="it-IT" sz="4000" b="1" dirty="0">
                <a:solidFill>
                  <a:srgbClr val="002060"/>
                </a:solidFill>
                <a:latin typeface="Aptos"/>
              </a:rPr>
              <a:t> Tutor: Prof. Antonella Casiraghi</a:t>
            </a:r>
          </a:p>
          <a:p>
            <a:r>
              <a:rPr lang="it-IT" sz="4000" b="1" dirty="0">
                <a:solidFill>
                  <a:srgbClr val="002060"/>
                </a:solidFill>
                <a:latin typeface="Aptos"/>
              </a:rPr>
              <a:t>Company Tutor: Dr. Nicola Lionetti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9C7AAAA6-9FBF-4DEF-91CB-A7E10CE8DC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0368" y="1767889"/>
            <a:ext cx="1560576" cy="1560576"/>
          </a:xfrm>
          <a:prstGeom prst="rect">
            <a:avLst/>
          </a:prstGeom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29829532-C876-4880-9586-89CBF2097AAE}"/>
              </a:ext>
            </a:extLst>
          </p:cNvPr>
          <p:cNvSpPr txBox="1"/>
          <p:nvPr/>
        </p:nvSpPr>
        <p:spPr>
          <a:xfrm>
            <a:off x="18021870" y="2161064"/>
            <a:ext cx="69156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4000" b="1" dirty="0">
              <a:solidFill>
                <a:srgbClr val="002060"/>
              </a:solidFill>
              <a:latin typeface="Aptos"/>
            </a:endParaRPr>
          </a:p>
          <a:p>
            <a:r>
              <a:rPr lang="it-IT" sz="4000" b="1" dirty="0" err="1">
                <a:solidFill>
                  <a:srgbClr val="002060"/>
                </a:solidFill>
                <a:latin typeface="Aptos"/>
              </a:rPr>
              <a:t>Cosmetic</a:t>
            </a:r>
            <a:r>
              <a:rPr lang="it-IT" sz="4000" b="1" dirty="0">
                <a:solidFill>
                  <a:srgbClr val="002060"/>
                </a:solidFill>
                <a:latin typeface="Aptos"/>
              </a:rPr>
              <a:t> Industrial Science   </a:t>
            </a:r>
          </a:p>
          <a:p>
            <a:endParaRPr lang="it-IT" sz="4000" b="1" dirty="0">
              <a:solidFill>
                <a:srgbClr val="002060"/>
              </a:solidFill>
              <a:latin typeface="Aptos"/>
            </a:endParaRPr>
          </a:p>
        </p:txBody>
      </p:sp>
      <p:sp>
        <p:nvSpPr>
          <p:cNvPr id="101" name="Aim text"/>
          <p:cNvSpPr txBox="1"/>
          <p:nvPr/>
        </p:nvSpPr>
        <p:spPr>
          <a:xfrm>
            <a:off x="1828799" y="5129352"/>
            <a:ext cx="22219261" cy="2998512"/>
          </a:xfrm>
          <a:prstGeom prst="rect">
            <a:avLst/>
          </a:prstGeom>
          <a:noFill/>
        </p:spPr>
        <p:txBody>
          <a:bodyPr wrap="square" numCol="2" spcCol="720000" rtlCol="0" anchor="t">
            <a:normAutofit lnSpcReduction="10000"/>
          </a:bodyPr>
          <a:lstStyle/>
          <a:p>
            <a:pPr algn="just">
              <a:lnSpc>
                <a:spcPct val="115000"/>
              </a:lnSpc>
              <a:spcBef>
                <a:spcPts val="300"/>
              </a:spcBef>
              <a:spcAft>
                <a:spcPts val="1200"/>
              </a:spcAft>
              <a:buNone/>
            </a:pPr>
            <a:r>
              <a:rPr lang="en-US" sz="2400" dirty="0"/>
              <a:t>Natural O/W emulsifiers are increasingly replacing synthetic surfactants, driven by clean-beauty demand and by sustainability standards. At the same time, the </a:t>
            </a:r>
            <a:r>
              <a:rPr lang="en-US" sz="2400" dirty="0" err="1"/>
              <a:t>skinification</a:t>
            </a:r>
            <a:r>
              <a:rPr lang="en-US" sz="2400" dirty="0"/>
              <a:t> and K-beauty trends are raising the performance bar for lightness, absorption and multifunctionality, while formulating natural emulsions that remain stable across different oil phases, actives and pigments continues to be a genuine technical challenge. </a:t>
            </a:r>
          </a:p>
          <a:p>
            <a:pPr algn="just">
              <a:lnSpc>
                <a:spcPct val="115000"/>
              </a:lnSpc>
              <a:spcBef>
                <a:spcPts val="300"/>
              </a:spcBef>
              <a:buNone/>
            </a:pPr>
            <a:r>
              <a:rPr lang="en-US" sz="2400" dirty="0"/>
              <a:t>This thesis carries out a systematic comparative screening of three natural O/W emulsifiers across seven experimental series, combining full physicochemical </a:t>
            </a:r>
            <a:r>
              <a:rPr lang="en-US" sz="2400" dirty="0" err="1"/>
              <a:t>characterisation</a:t>
            </a:r>
            <a:r>
              <a:rPr lang="en-US" sz="2400" dirty="0"/>
              <a:t> (pH, viscosity, centrifuge stability, optical microscopy) with sensory evaluation. The resulting dataset is then translated into three finished Cosmetics prototypes: a BB Cream, a Body Cream and a Milky Toner.</a:t>
            </a:r>
          </a:p>
          <a:p>
            <a:pPr algn="just">
              <a:lnSpc>
                <a:spcPct val="115000"/>
              </a:lnSpc>
              <a:spcBef>
                <a:spcPts val="300"/>
              </a:spcBef>
              <a:buNone/>
            </a:pPr>
            <a:endParaRPr lang="en-US" sz="2400" dirty="0"/>
          </a:p>
          <a:p>
            <a:pPr algn="just">
              <a:lnSpc>
                <a:spcPct val="115000"/>
              </a:lnSpc>
              <a:spcBef>
                <a:spcPts val="300"/>
              </a:spcBef>
              <a:buNone/>
            </a:pPr>
            <a:endParaRPr lang="en-US" sz="2400" dirty="0"/>
          </a:p>
        </p:txBody>
      </p:sp>
      <p:sp>
        <p:nvSpPr>
          <p:cNvPr id="102" name="Series card 1"/>
          <p:cNvSpPr/>
          <p:nvPr/>
        </p:nvSpPr>
        <p:spPr>
          <a:xfrm>
            <a:off x="2128800" y="9540404"/>
            <a:ext cx="3011323" cy="1350000"/>
          </a:xfrm>
          <a:prstGeom prst="roundRect">
            <a:avLst>
              <a:gd name="adj" fmla="val 3500"/>
            </a:avLst>
          </a:prstGeom>
          <a:solidFill>
            <a:srgbClr val="C00000">
              <a:alpha val="8000"/>
            </a:srgbClr>
          </a:solidFill>
          <a:ln w="12700">
            <a:solidFill>
              <a:srgbClr val="C00000">
                <a:alpha val="4500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3" name="Series label 1"/>
          <p:cNvSpPr txBox="1"/>
          <p:nvPr/>
        </p:nvSpPr>
        <p:spPr>
          <a:xfrm>
            <a:off x="2188800" y="9600404"/>
            <a:ext cx="2891323" cy="1230000"/>
          </a:xfrm>
          <a:prstGeom prst="rect">
            <a:avLst/>
          </a:prstGeom>
          <a:noFill/>
        </p:spPr>
        <p:txBody>
          <a:bodyPr wrap="square" rtlCol="0" anchor="ctr">
            <a:normAutofit lnSpcReduction="10000"/>
          </a:bodyPr>
          <a:lstStyle/>
          <a:p>
            <a:pPr algn="ctr">
              <a:spcAft>
                <a:spcPts val="100"/>
              </a:spcAft>
              <a:buNone/>
            </a:pPr>
            <a:r>
              <a:rPr lang="en-US" sz="2800" b="1" dirty="0">
                <a:solidFill>
                  <a:srgbClr val="C00000"/>
                </a:solidFill>
                <a:latin typeface="Calibri"/>
              </a:rPr>
              <a:t>S1</a:t>
            </a:r>
          </a:p>
          <a:p>
            <a:pPr algn="ctr">
              <a:buNone/>
            </a:pPr>
            <a:r>
              <a:rPr lang="en-US" sz="2400" dirty="0">
                <a:solidFill>
                  <a:srgbClr val="3B3B3B"/>
                </a:solidFill>
                <a:latin typeface="Calibri"/>
              </a:rPr>
              <a:t>Mixed Oil Phase ± Stabilisers</a:t>
            </a:r>
          </a:p>
        </p:txBody>
      </p:sp>
      <p:sp>
        <p:nvSpPr>
          <p:cNvPr id="104" name="Series card 2"/>
          <p:cNvSpPr/>
          <p:nvPr/>
        </p:nvSpPr>
        <p:spPr>
          <a:xfrm>
            <a:off x="5290123" y="9540404"/>
            <a:ext cx="3011323" cy="1350000"/>
          </a:xfrm>
          <a:prstGeom prst="roundRect">
            <a:avLst>
              <a:gd name="adj" fmla="val 3500"/>
            </a:avLst>
          </a:prstGeom>
          <a:solidFill>
            <a:srgbClr val="C00000">
              <a:alpha val="8000"/>
            </a:srgbClr>
          </a:solidFill>
          <a:ln w="12700">
            <a:solidFill>
              <a:srgbClr val="C00000">
                <a:alpha val="4500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5" name="Series label 2"/>
          <p:cNvSpPr txBox="1"/>
          <p:nvPr/>
        </p:nvSpPr>
        <p:spPr>
          <a:xfrm>
            <a:off x="5350123" y="9600404"/>
            <a:ext cx="2891323" cy="1230000"/>
          </a:xfrm>
          <a:prstGeom prst="rect">
            <a:avLst/>
          </a:prstGeom>
          <a:noFill/>
        </p:spPr>
        <p:txBody>
          <a:bodyPr wrap="square" rtlCol="0" anchor="ctr">
            <a:normAutofit lnSpcReduction="10000"/>
          </a:bodyPr>
          <a:lstStyle/>
          <a:p>
            <a:pPr algn="ctr">
              <a:spcAft>
                <a:spcPts val="100"/>
              </a:spcAft>
              <a:buNone/>
            </a:pPr>
            <a:r>
              <a:rPr lang="en-US" sz="2800" b="1" dirty="0">
                <a:solidFill>
                  <a:srgbClr val="C00000"/>
                </a:solidFill>
                <a:latin typeface="Calibri"/>
              </a:rPr>
              <a:t>S2</a:t>
            </a:r>
          </a:p>
          <a:p>
            <a:pPr algn="ctr">
              <a:buNone/>
            </a:pPr>
            <a:r>
              <a:rPr lang="en-US" sz="2400" dirty="0">
                <a:solidFill>
                  <a:srgbClr val="3B3B3B"/>
                </a:solidFill>
                <a:latin typeface="Calibri"/>
              </a:rPr>
              <a:t>Oil Phase Load (10-30%)</a:t>
            </a:r>
          </a:p>
        </p:txBody>
      </p:sp>
      <p:sp>
        <p:nvSpPr>
          <p:cNvPr id="106" name="Series card 3"/>
          <p:cNvSpPr/>
          <p:nvPr/>
        </p:nvSpPr>
        <p:spPr>
          <a:xfrm>
            <a:off x="8451446" y="9540404"/>
            <a:ext cx="3011323" cy="1350000"/>
          </a:xfrm>
          <a:prstGeom prst="roundRect">
            <a:avLst>
              <a:gd name="adj" fmla="val 3500"/>
            </a:avLst>
          </a:prstGeom>
          <a:solidFill>
            <a:srgbClr val="C00000">
              <a:alpha val="8000"/>
            </a:srgbClr>
          </a:solidFill>
          <a:ln w="12700">
            <a:solidFill>
              <a:srgbClr val="C00000">
                <a:alpha val="4500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7" name="Series label 3"/>
          <p:cNvSpPr txBox="1"/>
          <p:nvPr/>
        </p:nvSpPr>
        <p:spPr>
          <a:xfrm>
            <a:off x="8511446" y="9600404"/>
            <a:ext cx="2891323" cy="123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>
              <a:spcAft>
                <a:spcPts val="100"/>
              </a:spcAft>
              <a:buNone/>
            </a:pPr>
            <a:r>
              <a:rPr lang="en-US" sz="2800" b="1" dirty="0">
                <a:solidFill>
                  <a:srgbClr val="C00000"/>
                </a:solidFill>
                <a:latin typeface="Calibri"/>
              </a:rPr>
              <a:t>S3</a:t>
            </a:r>
          </a:p>
          <a:p>
            <a:pPr algn="ctr">
              <a:buNone/>
            </a:pPr>
            <a:r>
              <a:rPr lang="en-US" sz="2400" dirty="0">
                <a:solidFill>
                  <a:srgbClr val="3B3B3B"/>
                </a:solidFill>
                <a:latin typeface="Calibri"/>
              </a:rPr>
              <a:t>Oil Functional Groups</a:t>
            </a:r>
          </a:p>
        </p:txBody>
      </p:sp>
      <p:sp>
        <p:nvSpPr>
          <p:cNvPr id="108" name="Series card 4"/>
          <p:cNvSpPr/>
          <p:nvPr/>
        </p:nvSpPr>
        <p:spPr>
          <a:xfrm>
            <a:off x="11612769" y="9540404"/>
            <a:ext cx="3011323" cy="1350000"/>
          </a:xfrm>
          <a:prstGeom prst="roundRect">
            <a:avLst>
              <a:gd name="adj" fmla="val 3500"/>
            </a:avLst>
          </a:prstGeom>
          <a:solidFill>
            <a:srgbClr val="C00000">
              <a:alpha val="8000"/>
            </a:srgbClr>
          </a:solidFill>
          <a:ln w="12700">
            <a:solidFill>
              <a:srgbClr val="C00000">
                <a:alpha val="4500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9" name="Series label 4"/>
          <p:cNvSpPr txBox="1"/>
          <p:nvPr/>
        </p:nvSpPr>
        <p:spPr>
          <a:xfrm>
            <a:off x="11672769" y="9600404"/>
            <a:ext cx="2891323" cy="1230000"/>
          </a:xfrm>
          <a:prstGeom prst="rect">
            <a:avLst/>
          </a:prstGeom>
          <a:noFill/>
        </p:spPr>
        <p:txBody>
          <a:bodyPr wrap="square" rtlCol="0" anchor="ctr">
            <a:normAutofit lnSpcReduction="10000"/>
          </a:bodyPr>
          <a:lstStyle/>
          <a:p>
            <a:pPr algn="ctr">
              <a:spcAft>
                <a:spcPts val="100"/>
              </a:spcAft>
              <a:buNone/>
            </a:pPr>
            <a:r>
              <a:rPr lang="en-US" sz="2800" b="1" dirty="0">
                <a:solidFill>
                  <a:srgbClr val="C00000"/>
                </a:solidFill>
                <a:latin typeface="Calibri"/>
              </a:rPr>
              <a:t>S4</a:t>
            </a:r>
          </a:p>
          <a:p>
            <a:pPr algn="ctr">
              <a:buNone/>
            </a:pPr>
            <a:r>
              <a:rPr lang="en-US" sz="2400" dirty="0">
                <a:solidFill>
                  <a:srgbClr val="3B3B3B"/>
                </a:solidFill>
                <a:latin typeface="Calibri"/>
              </a:rPr>
              <a:t>Emulsifier Concentration</a:t>
            </a:r>
          </a:p>
        </p:txBody>
      </p:sp>
      <p:sp>
        <p:nvSpPr>
          <p:cNvPr id="110" name="Series card 5"/>
          <p:cNvSpPr/>
          <p:nvPr/>
        </p:nvSpPr>
        <p:spPr>
          <a:xfrm>
            <a:off x="14774092" y="9540404"/>
            <a:ext cx="3011323" cy="1350000"/>
          </a:xfrm>
          <a:prstGeom prst="roundRect">
            <a:avLst>
              <a:gd name="adj" fmla="val 3500"/>
            </a:avLst>
          </a:prstGeom>
          <a:solidFill>
            <a:srgbClr val="C00000">
              <a:alpha val="8000"/>
            </a:srgbClr>
          </a:solidFill>
          <a:ln w="12700">
            <a:solidFill>
              <a:srgbClr val="C00000">
                <a:alpha val="4500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1" name="Series label 5"/>
          <p:cNvSpPr txBox="1"/>
          <p:nvPr/>
        </p:nvSpPr>
        <p:spPr>
          <a:xfrm>
            <a:off x="14834092" y="9600404"/>
            <a:ext cx="2891323" cy="1230000"/>
          </a:xfrm>
          <a:prstGeom prst="rect">
            <a:avLst/>
          </a:prstGeom>
          <a:noFill/>
        </p:spPr>
        <p:txBody>
          <a:bodyPr wrap="square" rtlCol="0" anchor="ctr">
            <a:normAutofit lnSpcReduction="10000"/>
          </a:bodyPr>
          <a:lstStyle/>
          <a:p>
            <a:pPr algn="ctr">
              <a:spcAft>
                <a:spcPts val="100"/>
              </a:spcAft>
              <a:buNone/>
            </a:pPr>
            <a:r>
              <a:rPr lang="en-US" sz="2800" b="1" dirty="0">
                <a:solidFill>
                  <a:srgbClr val="C00000"/>
                </a:solidFill>
                <a:latin typeface="Calibri"/>
              </a:rPr>
              <a:t>S5</a:t>
            </a:r>
          </a:p>
          <a:p>
            <a:pPr algn="ctr">
              <a:buNone/>
            </a:pPr>
            <a:r>
              <a:rPr lang="en-US" sz="2400" dirty="0">
                <a:solidFill>
                  <a:srgbClr val="3B3B3B"/>
                </a:solidFill>
                <a:latin typeface="Calibri"/>
              </a:rPr>
              <a:t>Polymer Compatibility</a:t>
            </a:r>
          </a:p>
        </p:txBody>
      </p:sp>
      <p:sp>
        <p:nvSpPr>
          <p:cNvPr id="112" name="Series card 6"/>
          <p:cNvSpPr/>
          <p:nvPr/>
        </p:nvSpPr>
        <p:spPr>
          <a:xfrm>
            <a:off x="17935415" y="9540404"/>
            <a:ext cx="3011323" cy="1350000"/>
          </a:xfrm>
          <a:prstGeom prst="roundRect">
            <a:avLst>
              <a:gd name="adj" fmla="val 3500"/>
            </a:avLst>
          </a:prstGeom>
          <a:solidFill>
            <a:srgbClr val="C00000">
              <a:alpha val="8000"/>
            </a:srgbClr>
          </a:solidFill>
          <a:ln w="12700">
            <a:solidFill>
              <a:srgbClr val="C00000">
                <a:alpha val="4500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3" name="Series label 6"/>
          <p:cNvSpPr txBox="1"/>
          <p:nvPr/>
        </p:nvSpPr>
        <p:spPr>
          <a:xfrm>
            <a:off x="17995415" y="9600404"/>
            <a:ext cx="2891323" cy="1230000"/>
          </a:xfrm>
          <a:prstGeom prst="rect">
            <a:avLst/>
          </a:prstGeom>
          <a:noFill/>
        </p:spPr>
        <p:txBody>
          <a:bodyPr wrap="square" rtlCol="0" anchor="ctr">
            <a:normAutofit lnSpcReduction="10000"/>
          </a:bodyPr>
          <a:lstStyle/>
          <a:p>
            <a:pPr algn="ctr">
              <a:spcAft>
                <a:spcPts val="100"/>
              </a:spcAft>
              <a:buNone/>
            </a:pPr>
            <a:r>
              <a:rPr lang="en-US" sz="2800" b="1" dirty="0">
                <a:solidFill>
                  <a:srgbClr val="C00000"/>
                </a:solidFill>
                <a:latin typeface="Calibri"/>
              </a:rPr>
              <a:t>S6</a:t>
            </a:r>
          </a:p>
          <a:p>
            <a:pPr algn="ctr">
              <a:buNone/>
            </a:pPr>
            <a:r>
              <a:rPr lang="en-US" sz="2400" dirty="0">
                <a:solidFill>
                  <a:srgbClr val="3B3B3B"/>
                </a:solidFill>
                <a:latin typeface="Calibri"/>
              </a:rPr>
              <a:t>Emulsification Method</a:t>
            </a:r>
          </a:p>
        </p:txBody>
      </p:sp>
      <p:sp>
        <p:nvSpPr>
          <p:cNvPr id="114" name="Series card 7"/>
          <p:cNvSpPr/>
          <p:nvPr/>
        </p:nvSpPr>
        <p:spPr>
          <a:xfrm>
            <a:off x="21096738" y="9540404"/>
            <a:ext cx="3011323" cy="1350000"/>
          </a:xfrm>
          <a:prstGeom prst="roundRect">
            <a:avLst>
              <a:gd name="adj" fmla="val 3500"/>
            </a:avLst>
          </a:prstGeom>
          <a:solidFill>
            <a:srgbClr val="C00000">
              <a:alpha val="8000"/>
            </a:srgbClr>
          </a:solidFill>
          <a:ln w="12700">
            <a:solidFill>
              <a:srgbClr val="C00000">
                <a:alpha val="4500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5" name="Series label 7"/>
          <p:cNvSpPr txBox="1"/>
          <p:nvPr/>
        </p:nvSpPr>
        <p:spPr>
          <a:xfrm>
            <a:off x="21156738" y="9600404"/>
            <a:ext cx="2891323" cy="123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>
              <a:spcAft>
                <a:spcPts val="100"/>
              </a:spcAft>
              <a:buNone/>
            </a:pPr>
            <a:r>
              <a:rPr lang="en-US" sz="2800" b="1" dirty="0">
                <a:solidFill>
                  <a:srgbClr val="C00000"/>
                </a:solidFill>
                <a:latin typeface="Calibri"/>
              </a:rPr>
              <a:t>S7</a:t>
            </a:r>
          </a:p>
          <a:p>
            <a:pPr algn="ctr">
              <a:buNone/>
            </a:pPr>
            <a:r>
              <a:rPr lang="en-US" sz="2400" dirty="0">
                <a:solidFill>
                  <a:srgbClr val="3B3B3B"/>
                </a:solidFill>
                <a:latin typeface="Calibri"/>
              </a:rPr>
              <a:t>Inorganic Pigments</a:t>
            </a:r>
          </a:p>
        </p:txBody>
      </p:sp>
      <p:sp>
        <p:nvSpPr>
          <p:cNvPr id="34" name="Rettangolo con angoli arrotondati 33">
            <a:extLst>
              <a:ext uri="{FF2B5EF4-FFF2-40B4-BE49-F238E27FC236}">
                <a16:creationId xmlns:a16="http://schemas.microsoft.com/office/drawing/2014/main" id="{01B268FB-6A29-66BC-D5D6-39E915E84A2F}"/>
              </a:ext>
            </a:extLst>
          </p:cNvPr>
          <p:cNvSpPr>
            <a:spLocks noChangeAspect="1"/>
          </p:cNvSpPr>
          <p:nvPr/>
        </p:nvSpPr>
        <p:spPr>
          <a:xfrm>
            <a:off x="14146864" y="6784432"/>
            <a:ext cx="1867216" cy="1368000"/>
          </a:xfrm>
          <a:prstGeom prst="roundRect">
            <a:avLst>
              <a:gd name="adj" fmla="val 10000"/>
            </a:avLst>
          </a:prstGeom>
          <a:blipFill>
            <a:blip r:embed="rId5"/>
            <a:srcRect/>
            <a:stretch>
              <a:fillRect t="-17000" b="-17000"/>
            </a:stretch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it-IT"/>
          </a:p>
        </p:txBody>
      </p:sp>
      <p:sp>
        <p:nvSpPr>
          <p:cNvPr id="35" name="Rettangolo con angoli arrotondati 34">
            <a:extLst>
              <a:ext uri="{FF2B5EF4-FFF2-40B4-BE49-F238E27FC236}">
                <a16:creationId xmlns:a16="http://schemas.microsoft.com/office/drawing/2014/main" id="{E14FD282-44AF-D3E8-C06C-D49139AF402A}"/>
              </a:ext>
            </a:extLst>
          </p:cNvPr>
          <p:cNvSpPr>
            <a:spLocks noChangeAspect="1"/>
          </p:cNvSpPr>
          <p:nvPr/>
        </p:nvSpPr>
        <p:spPr>
          <a:xfrm>
            <a:off x="17677425" y="6768683"/>
            <a:ext cx="1867216" cy="1368000"/>
          </a:xfrm>
          <a:prstGeom prst="roundRect">
            <a:avLst>
              <a:gd name="adj" fmla="val 10000"/>
            </a:avLst>
          </a:prstGeom>
          <a:blipFill>
            <a:blip r:embed="rId6"/>
            <a:srcRect/>
            <a:stretch>
              <a:fillRect t="-8000" b="-8000"/>
            </a:stretch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it-IT"/>
          </a:p>
        </p:txBody>
      </p:sp>
      <p:sp>
        <p:nvSpPr>
          <p:cNvPr id="36" name="Rettangolo con angoli arrotondati 35">
            <a:extLst>
              <a:ext uri="{FF2B5EF4-FFF2-40B4-BE49-F238E27FC236}">
                <a16:creationId xmlns:a16="http://schemas.microsoft.com/office/drawing/2014/main" id="{A58F8882-843C-1D1F-6C37-7AF49229D69C}"/>
              </a:ext>
            </a:extLst>
          </p:cNvPr>
          <p:cNvSpPr>
            <a:spLocks noChangeAspect="1"/>
          </p:cNvSpPr>
          <p:nvPr/>
        </p:nvSpPr>
        <p:spPr>
          <a:xfrm>
            <a:off x="21207986" y="6768683"/>
            <a:ext cx="1867216" cy="1368000"/>
          </a:xfrm>
          <a:prstGeom prst="roundRect">
            <a:avLst>
              <a:gd name="adj" fmla="val 10000"/>
            </a:avLst>
          </a:prstGeom>
          <a:blipFill>
            <a:blip r:embed="rId7"/>
            <a:srcRect/>
            <a:stretch>
              <a:fillRect t="-46000" b="-46000"/>
            </a:stretch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it-IT"/>
          </a:p>
        </p:txBody>
      </p:sp>
      <p:sp>
        <p:nvSpPr>
          <p:cNvPr id="38" name="Ester blend results">
            <a:extLst>
              <a:ext uri="{FF2B5EF4-FFF2-40B4-BE49-F238E27FC236}">
                <a16:creationId xmlns:a16="http://schemas.microsoft.com/office/drawing/2014/main" id="{598497BF-B62D-8C58-AC7E-CE82866D8A41}"/>
              </a:ext>
            </a:extLst>
          </p:cNvPr>
          <p:cNvSpPr txBox="1"/>
          <p:nvPr/>
        </p:nvSpPr>
        <p:spPr>
          <a:xfrm>
            <a:off x="2348800" y="11142754"/>
            <a:ext cx="21759260" cy="8144134"/>
          </a:xfrm>
          <a:prstGeom prst="rect">
            <a:avLst/>
          </a:prstGeom>
          <a:noFill/>
        </p:spPr>
        <p:txBody>
          <a:bodyPr wrap="square" numCol="3" spcCol="468000" rtlCol="0" anchor="t">
            <a:normAutofit/>
          </a:bodyPr>
          <a:lstStyle/>
          <a:p>
            <a:pPr algn="just">
              <a:buNone/>
            </a:pPr>
            <a:r>
              <a:rPr lang="en-US" sz="3200" b="1" dirty="0">
                <a:solidFill>
                  <a:srgbClr val="C00000"/>
                </a:solidFill>
                <a:latin typeface="Calibri"/>
              </a:rPr>
              <a:t>Ester Blend</a:t>
            </a:r>
          </a:p>
          <a:p>
            <a:pPr algn="just">
              <a:spcAft>
                <a:spcPts val="600"/>
              </a:spcAft>
              <a:buNone/>
            </a:pPr>
            <a:r>
              <a:rPr lang="en-US" sz="2400" i="1" dirty="0">
                <a:solidFill>
                  <a:schemeClr val="bg1"/>
                </a:solidFill>
                <a:highlight>
                  <a:srgbClr val="C00000"/>
                </a:highlight>
                <a:latin typeface="Calibri"/>
              </a:rPr>
              <a:t>Sorbitan Laurate / PGL-4 Laurate / </a:t>
            </a:r>
            <a:r>
              <a:rPr lang="en-US" sz="2400" i="1" dirty="0" err="1">
                <a:solidFill>
                  <a:schemeClr val="bg1"/>
                </a:solidFill>
                <a:highlight>
                  <a:srgbClr val="C00000"/>
                </a:highlight>
                <a:latin typeface="Calibri"/>
              </a:rPr>
              <a:t>Dilauryl</a:t>
            </a:r>
            <a:r>
              <a:rPr lang="en-US" sz="2400" i="1" dirty="0">
                <a:solidFill>
                  <a:schemeClr val="bg1"/>
                </a:solidFill>
                <a:highlight>
                  <a:srgbClr val="C00000"/>
                </a:highlight>
                <a:latin typeface="Calibri"/>
              </a:rPr>
              <a:t> Citrate</a:t>
            </a:r>
            <a:r>
              <a:rPr lang="en-US" sz="2400" i="1" dirty="0">
                <a:solidFill>
                  <a:srgbClr val="C00000"/>
                </a:solidFill>
                <a:highlight>
                  <a:srgbClr val="C00000"/>
                </a:highlight>
                <a:latin typeface="Calibri"/>
              </a:rPr>
              <a:t>.        .</a:t>
            </a:r>
          </a:p>
          <a:p>
            <a:pPr algn="just"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2400" dirty="0">
                <a:latin typeface="Calibri"/>
              </a:rPr>
              <a:t>This system only becomes stable once Xanthan Gum and </a:t>
            </a:r>
            <a:r>
              <a:rPr lang="en-US" sz="2400" dirty="0" err="1">
                <a:latin typeface="Calibri"/>
              </a:rPr>
              <a:t>Cetearyl</a:t>
            </a:r>
            <a:r>
              <a:rPr lang="en-US" sz="2400" dirty="0">
                <a:latin typeface="Calibri"/>
              </a:rPr>
              <a:t> Alcohol are combined, and it reaches its best performance at a 4% concentration. Coco-Caprylate/Caprate proved the most compatible oil, with an optimal load of 10-20%, giving a light, fluid, highly spreadable texture with the lowest soaping effect of the three systems.</a:t>
            </a:r>
          </a:p>
          <a:p>
            <a:pPr algn="just">
              <a:spcBef>
                <a:spcPts val="250"/>
              </a:spcBef>
              <a:spcAft>
                <a:spcPts val="1800"/>
              </a:spcAft>
              <a:buNone/>
            </a:pPr>
            <a:r>
              <a:rPr lang="en-US" sz="2400" dirty="0">
                <a:latin typeface="Calibri"/>
              </a:rPr>
              <a:t>It also showed excellent compatibility with inorganic pigments, reaching a </a:t>
            </a:r>
            <a:r>
              <a:rPr lang="en-US" sz="2400" dirty="0" err="1">
                <a:latin typeface="Calibri"/>
              </a:rPr>
              <a:t>colour</a:t>
            </a:r>
            <a:r>
              <a:rPr lang="en-US" sz="2400" dirty="0">
                <a:latin typeface="Calibri"/>
              </a:rPr>
              <a:t> homogeneity score of 7.3/10 and a </a:t>
            </a:r>
            <a:r>
              <a:rPr lang="en-US" sz="2400" dirty="0" err="1">
                <a:latin typeface="Calibri"/>
              </a:rPr>
              <a:t>blendability</a:t>
            </a:r>
            <a:r>
              <a:rPr lang="en-US" sz="2400" dirty="0">
                <a:latin typeface="Calibri"/>
              </a:rPr>
              <a:t> of 7.6/10, although at the 2% level it underwent delayed but complete phase separation after two months.</a:t>
            </a:r>
          </a:p>
          <a:p>
            <a:pPr algn="just"/>
            <a:r>
              <a:rPr lang="en-US" sz="3200" b="1" dirty="0">
                <a:solidFill>
                  <a:srgbClr val="C00000"/>
                </a:solidFill>
                <a:latin typeface="Calibri"/>
              </a:rPr>
              <a:t>Alkyl Glucoside</a:t>
            </a:r>
          </a:p>
          <a:p>
            <a:pPr algn="just">
              <a:spcAft>
                <a:spcPts val="600"/>
              </a:spcAft>
            </a:pPr>
            <a:r>
              <a:rPr lang="en-US" sz="2400" i="1" dirty="0">
                <a:solidFill>
                  <a:schemeClr val="bg1"/>
                </a:solidFill>
                <a:highlight>
                  <a:srgbClr val="C00000"/>
                </a:highlight>
                <a:latin typeface="Calibri"/>
              </a:rPr>
              <a:t>C14-22 Alcohols / C12-20 Alkyl Glucoside</a:t>
            </a:r>
            <a:r>
              <a:rPr lang="en-US" sz="2400" i="1" dirty="0">
                <a:solidFill>
                  <a:srgbClr val="C00000"/>
                </a:solidFill>
                <a:highlight>
                  <a:srgbClr val="C00000"/>
                </a:highlight>
                <a:latin typeface="Calibri"/>
              </a:rPr>
              <a:t>.                        .,</a:t>
            </a:r>
            <a:endParaRPr lang="en-US" sz="2400" i="1" dirty="0">
              <a:solidFill>
                <a:schemeClr val="bg1"/>
              </a:solidFill>
              <a:highlight>
                <a:srgbClr val="C00000"/>
              </a:highlight>
              <a:latin typeface="Calibri"/>
            </a:endParaRPr>
          </a:p>
          <a:p>
            <a:pPr algn="just"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2400" dirty="0"/>
              <a:t>This emulsifier builds lamellar liquid-crystal networks that provide intrinsic structuring even without added </a:t>
            </a:r>
            <a:r>
              <a:rPr lang="en-US" sz="2400" dirty="0" err="1"/>
              <a:t>stabilisers</a:t>
            </a:r>
            <a:r>
              <a:rPr lang="en-US" sz="2400" dirty="0"/>
              <a:t>, and it tolerates high oil loads of up to 30%, performing best at a 4% concentration. Its rich, occlusive texture leaves the highest shine and residual film of the three systems.</a:t>
            </a:r>
          </a:p>
          <a:p>
            <a:pPr algn="just">
              <a:spcBef>
                <a:spcPts val="250"/>
              </a:spcBef>
              <a:spcAft>
                <a:spcPts val="1200"/>
              </a:spcAft>
              <a:buNone/>
            </a:pPr>
            <a:r>
              <a:rPr lang="en-US" sz="2400" dirty="0"/>
              <a:t>It proved incompatible with inorganic pigments, separating immediately once they were added, but over the three-month stability study it showed the best long-term behaviour of the three emulsifiers.</a:t>
            </a:r>
          </a:p>
          <a:p>
            <a:pPr algn="just"/>
            <a:r>
              <a:rPr lang="en-US" sz="3200" b="1" dirty="0">
                <a:solidFill>
                  <a:srgbClr val="C00000"/>
                </a:solidFill>
                <a:latin typeface="Calibri"/>
              </a:rPr>
              <a:t>Modified Starch</a:t>
            </a:r>
          </a:p>
          <a:p>
            <a:pPr algn="just">
              <a:spcAft>
                <a:spcPts val="600"/>
              </a:spcAft>
            </a:pPr>
            <a:r>
              <a:rPr lang="en-US" sz="2400" i="1" dirty="0">
                <a:solidFill>
                  <a:schemeClr val="bg1"/>
                </a:solidFill>
                <a:highlight>
                  <a:srgbClr val="C00000"/>
                </a:highlight>
                <a:latin typeface="Calibri"/>
              </a:rPr>
              <a:t>Sodium Starch </a:t>
            </a:r>
            <a:r>
              <a:rPr lang="en-US" sz="2400" i="1" dirty="0" err="1">
                <a:solidFill>
                  <a:schemeClr val="bg1"/>
                </a:solidFill>
                <a:highlight>
                  <a:srgbClr val="C00000"/>
                </a:highlight>
                <a:latin typeface="Calibri"/>
              </a:rPr>
              <a:t>Octenylsuccinate</a:t>
            </a:r>
            <a:r>
              <a:rPr lang="en-US" sz="2400" i="1" dirty="0">
                <a:solidFill>
                  <a:schemeClr val="bg1"/>
                </a:solidFill>
                <a:highlight>
                  <a:srgbClr val="C00000"/>
                </a:highlight>
                <a:latin typeface="Calibri"/>
              </a:rPr>
              <a:t>                                          </a:t>
            </a:r>
            <a:r>
              <a:rPr lang="en-US" sz="2400" i="1" dirty="0">
                <a:solidFill>
                  <a:srgbClr val="C00000"/>
                </a:solidFill>
                <a:highlight>
                  <a:srgbClr val="C00000"/>
                </a:highlight>
                <a:latin typeface="Calibri"/>
              </a:rPr>
              <a:t>.</a:t>
            </a:r>
            <a:endParaRPr lang="en-US" sz="2400" i="1" dirty="0">
              <a:solidFill>
                <a:schemeClr val="bg1"/>
              </a:solidFill>
              <a:highlight>
                <a:srgbClr val="C00000"/>
              </a:highlight>
              <a:latin typeface="Calibri"/>
            </a:endParaRPr>
          </a:p>
          <a:p>
            <a:pPr algn="just">
              <a:spcBef>
                <a:spcPts val="300"/>
              </a:spcBef>
              <a:spcAft>
                <a:spcPts val="600"/>
              </a:spcAft>
              <a:buNone/>
            </a:pPr>
            <a:r>
              <a:rPr lang="en-US" sz="2400" dirty="0"/>
              <a:t>This emulsifier </a:t>
            </a:r>
            <a:r>
              <a:rPr lang="en-US" sz="2400" dirty="0" err="1"/>
              <a:t>stabilises</a:t>
            </a:r>
            <a:r>
              <a:rPr lang="en-US" sz="2400" dirty="0"/>
              <a:t> through a Pickering mechanism, remaining stable even without any added </a:t>
            </a:r>
            <a:r>
              <a:rPr lang="en-US" sz="2400" dirty="0" err="1"/>
              <a:t>stabilisers</a:t>
            </a:r>
            <a:r>
              <a:rPr lang="en-US" sz="2400" dirty="0"/>
              <a:t> at 5%, and it tolerates a broad range of oils while reaching very high viscosities even at low oil fractions. On skin it is the fastest-absorbing of the three, leaving the lowest residual amount and a distinctive powdery after-feel.</a:t>
            </a:r>
          </a:p>
          <a:p>
            <a:pPr algn="just">
              <a:spcBef>
                <a:spcPts val="250"/>
              </a:spcBef>
              <a:spcAft>
                <a:spcPts val="600"/>
              </a:spcAft>
              <a:buNone/>
            </a:pPr>
            <a:r>
              <a:rPr lang="en-US" sz="2400" dirty="0"/>
              <a:t>The pigmented version stayed stable under centrifugation but showed oil migration on storage, and although the emulsion remained visually stable over three months, it lost around 59% of its initial viscosity.</a:t>
            </a:r>
          </a:p>
          <a:p>
            <a:pPr algn="just">
              <a:spcBef>
                <a:spcPts val="250"/>
              </a:spcBef>
              <a:spcAft>
                <a:spcPts val="600"/>
              </a:spcAft>
              <a:buNone/>
            </a:pPr>
            <a:endParaRPr lang="en-US" sz="2400" dirty="0">
              <a:solidFill>
                <a:srgbClr val="3B3B3B"/>
              </a:solidFill>
            </a:endParaRPr>
          </a:p>
          <a:p>
            <a:pPr algn="just">
              <a:spcBef>
                <a:spcPts val="250"/>
              </a:spcBef>
              <a:spcAft>
                <a:spcPts val="600"/>
              </a:spcAft>
              <a:buNone/>
            </a:pPr>
            <a:endParaRPr lang="en-US" sz="2400" dirty="0">
              <a:solidFill>
                <a:srgbClr val="3B3B3B"/>
              </a:solidFill>
              <a:latin typeface="Calibri"/>
            </a:endParaRPr>
          </a:p>
        </p:txBody>
      </p:sp>
      <p:graphicFrame>
        <p:nvGraphicFramePr>
          <p:cNvPr id="41" name="Grafico 40">
            <a:extLst>
              <a:ext uri="{FF2B5EF4-FFF2-40B4-BE49-F238E27FC236}">
                <a16:creationId xmlns:a16="http://schemas.microsoft.com/office/drawing/2014/main" id="{D94C22FD-97E2-4F91-BAEB-E73CC71828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2281053"/>
              </p:ext>
            </p:extLst>
          </p:nvPr>
        </p:nvGraphicFramePr>
        <p:xfrm>
          <a:off x="16648308" y="11049698"/>
          <a:ext cx="8001607" cy="8144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43" name="BB Cream card">
            <a:extLst>
              <a:ext uri="{FF2B5EF4-FFF2-40B4-BE49-F238E27FC236}">
                <a16:creationId xmlns:a16="http://schemas.microsoft.com/office/drawing/2014/main" id="{6B8BC2FA-BEAF-F61B-48D4-1E3ED85C961C}"/>
              </a:ext>
            </a:extLst>
          </p:cNvPr>
          <p:cNvSpPr/>
          <p:nvPr/>
        </p:nvSpPr>
        <p:spPr>
          <a:xfrm>
            <a:off x="2188800" y="21132459"/>
            <a:ext cx="6999754" cy="5447687"/>
          </a:xfrm>
          <a:prstGeom prst="roundRect">
            <a:avLst>
              <a:gd name="adj" fmla="val 3500"/>
            </a:avLst>
          </a:prstGeom>
          <a:solidFill>
            <a:srgbClr val="1C7293">
              <a:alpha val="9000"/>
            </a:srgbClr>
          </a:solidFill>
          <a:ln w="12700">
            <a:solidFill>
              <a:srgbClr val="1C7293">
                <a:alpha val="4500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4" name="BB Cream text">
            <a:extLst>
              <a:ext uri="{FF2B5EF4-FFF2-40B4-BE49-F238E27FC236}">
                <a16:creationId xmlns:a16="http://schemas.microsoft.com/office/drawing/2014/main" id="{361619C2-7F16-3A4D-E646-CF9ADBA25A45}"/>
              </a:ext>
            </a:extLst>
          </p:cNvPr>
          <p:cNvSpPr txBox="1"/>
          <p:nvPr/>
        </p:nvSpPr>
        <p:spPr>
          <a:xfrm>
            <a:off x="2348800" y="21382459"/>
            <a:ext cx="6619754" cy="503498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>
              <a:spcAft>
                <a:spcPts val="250"/>
              </a:spcAft>
              <a:buNone/>
            </a:pPr>
            <a:r>
              <a:rPr lang="en-US" sz="3200" b="1" dirty="0">
                <a:solidFill>
                  <a:srgbClr val="0F5C6E"/>
                </a:solidFill>
                <a:latin typeface="Calibri"/>
              </a:rPr>
              <a:t>BB Cream Anti-Pollution</a:t>
            </a:r>
          </a:p>
          <a:p>
            <a:pPr algn="just">
              <a:lnSpc>
                <a:spcPct val="115000"/>
              </a:lnSpc>
              <a:spcBef>
                <a:spcPts val="300"/>
              </a:spcBef>
              <a:buNone/>
            </a:pPr>
            <a:r>
              <a:rPr lang="en-US" sz="2400" dirty="0">
                <a:latin typeface="Calibri"/>
              </a:rPr>
              <a:t>Built on a 4% Sorbitan Laurate/PGL-4 Laurate/Dilauryl Citrate system, this cream combines Ectoin, Lespedeza Capitata extract and Camellia Japonica extract in a triple anti-pollution mechanism that stabilises cell membranes, protects the skin’s circadian clock and scavenges free radicals.</a:t>
            </a:r>
          </a:p>
          <a:p>
            <a:pPr algn="just">
              <a:lnSpc>
                <a:spcPct val="115000"/>
              </a:lnSpc>
              <a:spcBef>
                <a:spcPts val="250"/>
              </a:spcBef>
              <a:buNone/>
            </a:pPr>
            <a:r>
              <a:rPr lang="en-US" sz="2400" dirty="0">
                <a:latin typeface="Calibri"/>
              </a:rPr>
              <a:t>The emulsion carries a fine, uniform pigment dispersion of 2-8 µm and is packaged in a glass dropper bottle.</a:t>
            </a:r>
          </a:p>
        </p:txBody>
      </p:sp>
      <p:sp>
        <p:nvSpPr>
          <p:cNvPr id="45" name="Body Cream card">
            <a:extLst>
              <a:ext uri="{FF2B5EF4-FFF2-40B4-BE49-F238E27FC236}">
                <a16:creationId xmlns:a16="http://schemas.microsoft.com/office/drawing/2014/main" id="{76683A29-1B15-2AEA-4EFC-9AE7DA250913}"/>
              </a:ext>
            </a:extLst>
          </p:cNvPr>
          <p:cNvSpPr/>
          <p:nvPr/>
        </p:nvSpPr>
        <p:spPr>
          <a:xfrm>
            <a:off x="9588554" y="21132459"/>
            <a:ext cx="7059754" cy="5447687"/>
          </a:xfrm>
          <a:prstGeom prst="roundRect">
            <a:avLst>
              <a:gd name="adj" fmla="val 3500"/>
            </a:avLst>
          </a:prstGeom>
          <a:solidFill>
            <a:srgbClr val="A26769">
              <a:alpha val="9000"/>
            </a:srgbClr>
          </a:solidFill>
          <a:ln w="12700">
            <a:solidFill>
              <a:srgbClr val="A26769">
                <a:alpha val="4500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6" name="Body Cream text">
            <a:extLst>
              <a:ext uri="{FF2B5EF4-FFF2-40B4-BE49-F238E27FC236}">
                <a16:creationId xmlns:a16="http://schemas.microsoft.com/office/drawing/2014/main" id="{0EFD93C9-2175-FF5D-3DB7-7A153FE844CA}"/>
              </a:ext>
            </a:extLst>
          </p:cNvPr>
          <p:cNvSpPr txBox="1"/>
          <p:nvPr/>
        </p:nvSpPr>
        <p:spPr>
          <a:xfrm>
            <a:off x="9808554" y="21382459"/>
            <a:ext cx="6619754" cy="503498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>
              <a:spcAft>
                <a:spcPts val="250"/>
              </a:spcAft>
              <a:buNone/>
            </a:pPr>
            <a:r>
              <a:rPr lang="en-US" sz="3200" b="1" dirty="0">
                <a:solidFill>
                  <a:srgbClr val="7A3F45"/>
                </a:solidFill>
                <a:latin typeface="Calibri"/>
              </a:rPr>
              <a:t>Anti-Age Body Cream</a:t>
            </a:r>
          </a:p>
          <a:p>
            <a:pPr algn="just">
              <a:lnSpc>
                <a:spcPct val="115000"/>
              </a:lnSpc>
              <a:spcBef>
                <a:spcPts val="300"/>
              </a:spcBef>
              <a:buNone/>
            </a:pPr>
            <a:r>
              <a:rPr lang="en-US" sz="2400" dirty="0">
                <a:latin typeface="Calibri"/>
              </a:rPr>
              <a:t>This cream uses the C14-22 Alcohols/C12-20 Alkyl Glucoside system at 4%, enriched with Palmitoyl Tripeptide-38, Niacinamide, Sodium Hyaluronate and Allantoin. Its high-lipid lamellar structure, built on roughly 32% oil phase, delivers an occlusive, barrier-supportive texture.</a:t>
            </a:r>
          </a:p>
          <a:p>
            <a:pPr algn="just">
              <a:lnSpc>
                <a:spcPct val="115000"/>
              </a:lnSpc>
              <a:spcBef>
                <a:spcPts val="250"/>
              </a:spcBef>
              <a:buNone/>
            </a:pPr>
            <a:r>
              <a:rPr lang="en-US" sz="2400" dirty="0">
                <a:latin typeface="Calibri"/>
              </a:rPr>
              <a:t>It reaches perfect centrifuge stability at 20-30% oil and is dispensed from a pump bottle.</a:t>
            </a:r>
          </a:p>
        </p:txBody>
      </p:sp>
      <p:sp>
        <p:nvSpPr>
          <p:cNvPr id="47" name="Milky Toner card">
            <a:extLst>
              <a:ext uri="{FF2B5EF4-FFF2-40B4-BE49-F238E27FC236}">
                <a16:creationId xmlns:a16="http://schemas.microsoft.com/office/drawing/2014/main" id="{AF53A060-5CB3-4CA8-8B4B-C0AC949D920D}"/>
              </a:ext>
            </a:extLst>
          </p:cNvPr>
          <p:cNvSpPr/>
          <p:nvPr/>
        </p:nvSpPr>
        <p:spPr>
          <a:xfrm>
            <a:off x="17048308" y="21132459"/>
            <a:ext cx="7059754" cy="5447686"/>
          </a:xfrm>
          <a:prstGeom prst="roundRect">
            <a:avLst>
              <a:gd name="adj" fmla="val 3500"/>
            </a:avLst>
          </a:prstGeom>
          <a:solidFill>
            <a:srgbClr val="B08D57">
              <a:alpha val="9000"/>
            </a:srgbClr>
          </a:solidFill>
          <a:ln w="12700">
            <a:solidFill>
              <a:srgbClr val="B08D57">
                <a:alpha val="45000"/>
              </a:srgb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8" name="Milky Toner text">
            <a:extLst>
              <a:ext uri="{FF2B5EF4-FFF2-40B4-BE49-F238E27FC236}">
                <a16:creationId xmlns:a16="http://schemas.microsoft.com/office/drawing/2014/main" id="{B1417DE7-3247-EA37-8BF4-E4BD3284CE01}"/>
              </a:ext>
            </a:extLst>
          </p:cNvPr>
          <p:cNvSpPr txBox="1"/>
          <p:nvPr/>
        </p:nvSpPr>
        <p:spPr>
          <a:xfrm>
            <a:off x="17268308" y="21382459"/>
            <a:ext cx="6619754" cy="5034983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>
              <a:spcAft>
                <a:spcPts val="250"/>
              </a:spcAft>
              <a:buNone/>
            </a:pPr>
            <a:r>
              <a:rPr lang="en-US" sz="3200" b="1" dirty="0">
                <a:solidFill>
                  <a:srgbClr val="7A5C2E"/>
                </a:solidFill>
                <a:latin typeface="Calibri"/>
              </a:rPr>
              <a:t>Milky Toner</a:t>
            </a:r>
          </a:p>
          <a:p>
            <a:pPr algn="just">
              <a:lnSpc>
                <a:spcPct val="115000"/>
              </a:lnSpc>
              <a:spcBef>
                <a:spcPts val="300"/>
              </a:spcBef>
              <a:buNone/>
            </a:pPr>
            <a:r>
              <a:rPr lang="en-US" sz="2400" dirty="0">
                <a:latin typeface="Calibri"/>
              </a:rPr>
              <a:t>The toner relies on Sodium Starch Octenylsuccinate at 2.5%, combined with Centella Asiatica triterpenoids, a postbiotic ferment and a multi-ceramide complex. Its low oil phase, around 8%, gives it the fast-absorbing, K-beauty-inspired texture of a hybrid toner-emulsion.</a:t>
            </a:r>
          </a:p>
          <a:p>
            <a:pPr algn="just">
              <a:lnSpc>
                <a:spcPct val="115000"/>
              </a:lnSpc>
              <a:spcBef>
                <a:spcPts val="250"/>
              </a:spcBef>
              <a:buNone/>
            </a:pPr>
            <a:r>
              <a:rPr lang="en-US" sz="2400" dirty="0">
                <a:latin typeface="Calibri"/>
              </a:rPr>
              <a:t>Droplets are fine, at 2-10 µm, and the product is packaged in a glass bottle fitted with an orifice-reducer cap.</a:t>
            </a:r>
          </a:p>
        </p:txBody>
      </p:sp>
      <p:sp>
        <p:nvSpPr>
          <p:cNvPr id="49" name="Key Conclusions">
            <a:extLst>
              <a:ext uri="{FF2B5EF4-FFF2-40B4-BE49-F238E27FC236}">
                <a16:creationId xmlns:a16="http://schemas.microsoft.com/office/drawing/2014/main" id="{1AA6DF71-C87B-B747-C3C3-69D1D9670BF9}"/>
              </a:ext>
            </a:extLst>
          </p:cNvPr>
          <p:cNvSpPr txBox="1"/>
          <p:nvPr/>
        </p:nvSpPr>
        <p:spPr>
          <a:xfrm>
            <a:off x="2128799" y="29379454"/>
            <a:ext cx="21979263" cy="231834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>
              <a:spcAft>
                <a:spcPts val="250"/>
              </a:spcAft>
              <a:buNone/>
            </a:pPr>
            <a:r>
              <a:rPr lang="en-US" sz="3200" b="1" dirty="0">
                <a:solidFill>
                  <a:srgbClr val="ED7D31"/>
                </a:solidFill>
                <a:latin typeface="Calibri"/>
              </a:rPr>
              <a:t>Key Conclusions</a:t>
            </a:r>
          </a:p>
          <a:p>
            <a:pPr algn="just">
              <a:lnSpc>
                <a:spcPct val="115000"/>
              </a:lnSpc>
              <a:spcBef>
                <a:spcPts val="300"/>
              </a:spcBef>
              <a:buNone/>
            </a:pPr>
            <a:r>
              <a:rPr lang="en-US" sz="2400" dirty="0">
                <a:latin typeface="Calibri"/>
              </a:rPr>
              <a:t>Across the seven experimental series, each emulsifier revealed a distinct and consistent technical identity: interfacial-film mechanics for the ester blend, lamellar liquid-crystal co-assembly for the alkyl glucoside, and Pickering-type particle adsorption for the modified starch. The assignment of each system to its finished product was evidence-based, driven by pigment compatibility, oil-phase tolerance and sensory profile, and all three finished formulations achieved satisfactory pH and centrifuge stability at both t</a:t>
            </a:r>
            <a:r>
              <a:rPr lang="en-US" sz="2400" baseline="-25000" dirty="0">
                <a:latin typeface="Calibri"/>
              </a:rPr>
              <a:t>0</a:t>
            </a:r>
            <a:r>
              <a:rPr lang="en-US" sz="2400" dirty="0">
                <a:latin typeface="Calibri"/>
              </a:rPr>
              <a:t> and t</a:t>
            </a:r>
            <a:r>
              <a:rPr lang="en-US" sz="2400" baseline="-25000" dirty="0">
                <a:latin typeface="Calibri"/>
              </a:rPr>
              <a:t>24h</a:t>
            </a:r>
            <a:r>
              <a:rPr lang="en-US" sz="2400" dirty="0">
                <a:latin typeface="Calibri"/>
              </a:rPr>
              <a:t>, confirming a successful transfer from screening to finished product.</a:t>
            </a:r>
          </a:p>
        </p:txBody>
      </p:sp>
      <p:sp>
        <p:nvSpPr>
          <p:cNvPr id="50" name="Future Perspectives">
            <a:extLst>
              <a:ext uri="{FF2B5EF4-FFF2-40B4-BE49-F238E27FC236}">
                <a16:creationId xmlns:a16="http://schemas.microsoft.com/office/drawing/2014/main" id="{96FB47A2-24B4-66DE-991B-4FC17E641EC3}"/>
              </a:ext>
            </a:extLst>
          </p:cNvPr>
          <p:cNvSpPr txBox="1"/>
          <p:nvPr/>
        </p:nvSpPr>
        <p:spPr>
          <a:xfrm>
            <a:off x="2126502" y="31794942"/>
            <a:ext cx="21979263" cy="41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>
              <a:spcAft>
                <a:spcPts val="250"/>
              </a:spcAft>
              <a:buNone/>
            </a:pPr>
            <a:r>
              <a:rPr lang="en-US" sz="3200" b="1" dirty="0">
                <a:solidFill>
                  <a:srgbClr val="ED7D31"/>
                </a:solidFill>
                <a:latin typeface="Calibri"/>
              </a:rPr>
              <a:t>Future</a:t>
            </a:r>
            <a:r>
              <a:rPr lang="en-US" sz="1700" b="1" dirty="0">
                <a:solidFill>
                  <a:srgbClr val="ED7D31"/>
                </a:solidFill>
                <a:latin typeface="Calibri"/>
              </a:rPr>
              <a:t> </a:t>
            </a:r>
            <a:r>
              <a:rPr lang="en-US" sz="3200" b="1" dirty="0">
                <a:solidFill>
                  <a:srgbClr val="ED7D31"/>
                </a:solidFill>
                <a:latin typeface="Calibri"/>
              </a:rPr>
              <a:t>Perspectives</a:t>
            </a:r>
          </a:p>
          <a:p>
            <a:pPr marL="195263" indent="-195263" algn="just">
              <a:lnSpc>
                <a:spcPct val="115000"/>
              </a:lnSpc>
              <a:spcBef>
                <a:spcPts val="300"/>
              </a:spcBef>
              <a:buNone/>
            </a:pPr>
            <a:r>
              <a:rPr lang="en-US" sz="2400" dirty="0">
                <a:latin typeface="Calibri"/>
              </a:rPr>
              <a:t>Future work should extend the three-month ambient stability study to six to twelve months and to accelerated conditions at 40°C and explore secondary thickener systems to counter the viscosity loss observed for the starch-based platform.</a:t>
            </a:r>
          </a:p>
          <a:p>
            <a:pPr marL="903288" indent="-439738" algn="just">
              <a:lnSpc>
                <a:spcPct val="115000"/>
              </a:lnSpc>
              <a:spcBef>
                <a:spcPts val="250"/>
              </a:spcBef>
              <a:buNone/>
            </a:pPr>
            <a:r>
              <a:rPr lang="en-US" sz="2400" dirty="0">
                <a:latin typeface="Calibri"/>
              </a:rPr>
              <a:t>Consumer and clinical testing of the three finished prototypes would help substantiate their sensory and efficacy claims, and the seven-series screening methodology developed here could be extended to other natural emulsifier classes as the portfolio of bio-derived ingredients continues to grow.</a:t>
            </a:r>
          </a:p>
        </p:txBody>
      </p:sp>
      <p:pic>
        <p:nvPicPr>
          <p:cNvPr id="51" name="Immagine 50">
            <a:extLst>
              <a:ext uri="{FF2B5EF4-FFF2-40B4-BE49-F238E27FC236}">
                <a16:creationId xmlns:a16="http://schemas.microsoft.com/office/drawing/2014/main" id="{875D2E6B-F0DB-17A5-0F96-4D1706267AE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163" y="26739440"/>
            <a:ext cx="2666365" cy="23399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2" name="Immagine 51">
            <a:extLst>
              <a:ext uri="{FF2B5EF4-FFF2-40B4-BE49-F238E27FC236}">
                <a16:creationId xmlns:a16="http://schemas.microsoft.com/office/drawing/2014/main" id="{31FDBACE-25AA-202D-AC36-B5249BBC1238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69" b="21293"/>
          <a:stretch>
            <a:fillRect/>
          </a:stretch>
        </p:blipFill>
        <p:spPr bwMode="auto">
          <a:xfrm>
            <a:off x="6025477" y="26739441"/>
            <a:ext cx="2375535" cy="2339975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5" name="Immagine 54">
            <a:extLst>
              <a:ext uri="{FF2B5EF4-FFF2-40B4-BE49-F238E27FC236}">
                <a16:creationId xmlns:a16="http://schemas.microsoft.com/office/drawing/2014/main" id="{F68689A4-4A5C-E73B-F3A4-83B59196C67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6621" y="26739439"/>
            <a:ext cx="2908935" cy="2339975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56" name="Immagine 55">
            <a:extLst>
              <a:ext uri="{FF2B5EF4-FFF2-40B4-BE49-F238E27FC236}">
                <a16:creationId xmlns:a16="http://schemas.microsoft.com/office/drawing/2014/main" id="{8D9DCA86-ED49-4628-D21A-3E944580A05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5556" y="26739440"/>
            <a:ext cx="2151380" cy="2339975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57" name="Immagine 56">
            <a:extLst>
              <a:ext uri="{FF2B5EF4-FFF2-40B4-BE49-F238E27FC236}">
                <a16:creationId xmlns:a16="http://schemas.microsoft.com/office/drawing/2014/main" id="{55DB82A3-9886-4879-3765-A496977FB30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415"/>
          <a:stretch>
            <a:fillRect/>
          </a:stretch>
        </p:blipFill>
        <p:spPr>
          <a:xfrm>
            <a:off x="10167943" y="26739439"/>
            <a:ext cx="2905456" cy="2339975"/>
          </a:xfrm>
          <a:prstGeom prst="rect">
            <a:avLst/>
          </a:prstGeom>
          <a:ln>
            <a:solidFill>
              <a:srgbClr val="7A3F45"/>
            </a:solidFill>
          </a:ln>
        </p:spPr>
      </p:pic>
      <p:pic>
        <p:nvPicPr>
          <p:cNvPr id="58" name="Immagine 57">
            <a:extLst>
              <a:ext uri="{FF2B5EF4-FFF2-40B4-BE49-F238E27FC236}">
                <a16:creationId xmlns:a16="http://schemas.microsoft.com/office/drawing/2014/main" id="{21CA8386-6232-6343-4580-0011A92943F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14"/>
          <a:stretch>
            <a:fillRect/>
          </a:stretch>
        </p:blipFill>
        <p:spPr>
          <a:xfrm>
            <a:off x="13529294" y="26739438"/>
            <a:ext cx="2110716" cy="2339975"/>
          </a:xfrm>
          <a:prstGeom prst="rect">
            <a:avLst/>
          </a:prstGeom>
          <a:ln>
            <a:solidFill>
              <a:srgbClr val="7A3F45"/>
            </a:solidFill>
          </a:ln>
        </p:spPr>
      </p:pic>
    </p:spTree>
    <p:extLst>
      <p:ext uri="{BB962C8B-B14F-4D97-AF65-F5344CB8AC3E}">
        <p14:creationId xmlns:p14="http://schemas.microsoft.com/office/powerpoint/2010/main" val="21152970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chemeClr val="accent1"/>
          </a:solidFill>
          <a:headEnd type="none" w="med" len="med"/>
          <a:tailEnd type="arrow" w="med" len="med"/>
        </a:ln>
      </a:spPr>
      <a:bodyPr/>
      <a:lstStyle/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9DF84F72C30E44482B04CDBF66C3B18" ma:contentTypeVersion="8" ma:contentTypeDescription="Creare un nuovo documento." ma:contentTypeScope="" ma:versionID="eef08c9b4605f80063cccfc09878accd">
  <xsd:schema xmlns:xsd="http://www.w3.org/2001/XMLSchema" xmlns:xs="http://www.w3.org/2001/XMLSchema" xmlns:p="http://schemas.microsoft.com/office/2006/metadata/properties" xmlns:ns2="cee7be26-b89b-428d-bf64-dcc4f9b67999" targetNamespace="http://schemas.microsoft.com/office/2006/metadata/properties" ma:root="true" ma:fieldsID="1171c8767b16b5443048a291606d59f9" ns2:_="">
    <xsd:import namespace="cee7be26-b89b-428d-bf64-dcc4f9b679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e7be26-b89b-428d-bf64-dcc4f9b679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AC4D38E-C897-469B-934D-FF79AF01681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3400528-4D42-438F-BB22-30F80B98155B}">
  <ds:schemaRefs>
    <ds:schemaRef ds:uri="http://schemas.microsoft.com/office/2006/metadata/properties"/>
    <ds:schemaRef ds:uri="http://purl.org/dc/dcmitype/"/>
    <ds:schemaRef ds:uri="http://schemas.microsoft.com/office/infopath/2007/PartnerControls"/>
    <ds:schemaRef ds:uri="http://purl.org/dc/elements/1.1/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cee7be26-b89b-428d-bf64-dcc4f9b67999"/>
  </ds:schemaRefs>
</ds:datastoreItem>
</file>

<file path=customXml/itemProps3.xml><?xml version="1.0" encoding="utf-8"?>
<ds:datastoreItem xmlns:ds="http://schemas.openxmlformats.org/officeDocument/2006/customXml" ds:itemID="{4A3A5A72-9178-4888-AF75-5C961FC309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ee7be26-b89b-428d-bf64-dcc4f9b6799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TM10001105[[fn=Ritaglio]]</Template>
  <TotalTime>304</TotalTime>
  <Words>881</Words>
  <Application>Microsoft Macintosh PowerPoint</Application>
  <PresentationFormat>Personalizzato</PresentationFormat>
  <Paragraphs>51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Calibri Light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Giorgio Facchetti</dc:creator>
  <cp:lastModifiedBy>Emma  Terenzi</cp:lastModifiedBy>
  <cp:revision>58</cp:revision>
  <cp:lastPrinted>2026-07-03T12:39:55Z</cp:lastPrinted>
  <dcterms:created xsi:type="dcterms:W3CDTF">2025-02-20T08:49:59Z</dcterms:created>
  <dcterms:modified xsi:type="dcterms:W3CDTF">2026-07-06T07:34:36Z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0x01010059DF84F72C30E44482B04CDBF66C3B18</vt:lpwstr>
  </property>
</Properties>
</file>